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25"/>
  </p:handoutMasterIdLst>
  <p:sldIdLst>
    <p:sldId id="256" r:id="rId3"/>
    <p:sldId id="257" r:id="rId4"/>
    <p:sldId id="258" r:id="rId6"/>
    <p:sldId id="259" r:id="rId7"/>
    <p:sldId id="260" r:id="rId8"/>
    <p:sldId id="265" r:id="rId9"/>
    <p:sldId id="261" r:id="rId10"/>
    <p:sldId id="296" r:id="rId11"/>
    <p:sldId id="298" r:id="rId12"/>
    <p:sldId id="268" r:id="rId13"/>
    <p:sldId id="266" r:id="rId14"/>
    <p:sldId id="262" r:id="rId15"/>
    <p:sldId id="285" r:id="rId16"/>
    <p:sldId id="286" r:id="rId17"/>
    <p:sldId id="299" r:id="rId18"/>
    <p:sldId id="288" r:id="rId19"/>
    <p:sldId id="267" r:id="rId20"/>
    <p:sldId id="263" r:id="rId21"/>
    <p:sldId id="304" r:id="rId22"/>
    <p:sldId id="300" r:id="rId23"/>
    <p:sldId id="307" r:id="rId24"/>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ed08483-5636-477b-9a04-bdd584845029}">
          <p14:sldIdLst>
            <p14:sldId id="256"/>
            <p14:sldId id="257"/>
          </p14:sldIdLst>
        </p14:section>
        <p14:section name="representation" id="{fc701cb9-6c14-497a-aae6-1f476e209459}">
          <p14:sldIdLst>
            <p14:sldId id="259"/>
            <p14:sldId id="258"/>
          </p14:sldIdLst>
        </p14:section>
        <p14:section name="Taxonomy" id="{37a07371-7402-478d-a312-080d1ad5815b}">
          <p14:sldIdLst>
            <p14:sldId id="260"/>
          </p14:sldIdLst>
        </p14:section>
        <p14:section name="Early Fusion" id="{d71568b9-60a7-4558-8dd0-b6f02c14e2b6}">
          <p14:sldIdLst>
            <p14:sldId id="265"/>
            <p14:sldId id="261"/>
            <p14:sldId id="298"/>
            <p14:sldId id="296"/>
            <p14:sldId id="268"/>
          </p14:sldIdLst>
        </p14:section>
        <p14:section name="Deep-Fusion" id="{cc24d120-9e15-4cd4-901c-41ea9dfaa3aa}">
          <p14:sldIdLst>
            <p14:sldId id="266"/>
            <p14:sldId id="288"/>
            <p14:sldId id="262"/>
            <p14:sldId id="286"/>
            <p14:sldId id="299"/>
            <p14:sldId id="285"/>
          </p14:sldIdLst>
        </p14:section>
        <p14:section name="LateFusion" id="{9873459d-1e18-4d8e-8fb5-5fe33d8a25be}">
          <p14:sldIdLst>
            <p14:sldId id="267"/>
            <p14:sldId id="263"/>
            <p14:sldId id="304"/>
            <p14:sldId id="300"/>
            <p14:sldId id="30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60"/>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For scene #1, (a) shows a single camera cannot avoid the occlusion problem while the detection result of LiDAR only detector in (b) is correct; For scene #2, camera only detector in (c) performs well while LiDAR only detector shows the difficulty of detecting faraway vehicles with just a few LiDAR points in (d).</a:t>
            </a:r>
            <a:endParaRPr lang="en-US"/>
          </a:p>
          <a:p>
            <a:endParaRPr lang="en-US"/>
          </a:p>
          <a:p>
            <a:r>
              <a:rPr lang="x-none" altLang="en-US"/>
              <a:t>In the realistic self-driving situations, performing object detection through a single type of sensor is far from being sufficient. Firstly, each type of sensor has its own inherent shortcomings.</a:t>
            </a:r>
            <a:endParaRPr lang="x-none" altLang="en-US"/>
          </a:p>
          <a:p>
            <a:r>
              <a:rPr lang="x-none" altLang="en-US"/>
              <a:t>For example, camera only methods suffer from object occlusion; LiDAR methods are hampered by lower input data resolution than images, especially  at long ranges.</a:t>
            </a:r>
            <a:endParaRPr lang="x-none"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    The intrinsic and extrinsic of the camera and LiDAR are vastly different from each other. Data in both modalities need to be re-organized under a new coordinate system.</a:t>
            </a:r>
            <a:endParaRPr lang="en-US"/>
          </a:p>
          <a:p>
            <a:endParaRPr lang="en-US"/>
          </a:p>
          <a:p>
            <a:r>
              <a:rPr lang="en-US"/>
              <a:t>    The current research works use intuitive methods to fuse cross-modal data, such as concatenation and element-wise multiply. These simple operation may not be able to fuse the data with a large distribution discrepancy.</a:t>
            </a:r>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TransFusion relies on standard 3D and 2D backbones to extract LiDAR BEV feature map and image feature map. Detection head consists of two transformer decoder layers sequentially:</a:t>
            </a:r>
            <a:endParaRPr lang="en-US"/>
          </a:p>
          <a:p>
            <a:endParaRPr lang="en-US"/>
          </a:p>
          <a:p>
            <a:r>
              <a:rPr lang="en-US"/>
              <a:t>1. The first layer produces initial 3D bounding boxes using a sparse set of object queries, initialized in a input-dependent and category-aware manner.</a:t>
            </a:r>
            <a:endParaRPr lang="en-US"/>
          </a:p>
          <a:p>
            <a:r>
              <a:rPr lang="en-US"/>
              <a:t>2. The second layer attentively associates and fuses the object queries from the first stage with the image features, producing rich texture and color cues for better detection results.</a:t>
            </a:r>
            <a:endParaRPr lang="en-US"/>
          </a:p>
          <a:p>
            <a:endParaRPr lang="en-US"/>
          </a:p>
          <a:p>
            <a:r>
              <a:rPr lang="en-US"/>
              <a:t>（1）3D点云输入3D backbones获得BEV特征图</a:t>
            </a:r>
            <a:endParaRPr lang="en-US"/>
          </a:p>
          <a:p>
            <a:endParaRPr lang="en-US"/>
          </a:p>
          <a:p>
            <a:r>
              <a:rPr lang="en-US"/>
              <a:t>（2）初始化Object query按照下图左边的Transformer架构输出初始的边界框预测。</a:t>
            </a:r>
            <a:endParaRPr lang="en-US"/>
          </a:p>
          <a:p>
            <a:endParaRPr lang="en-US"/>
          </a:p>
          <a:p>
            <a:r>
              <a:rPr lang="en-US"/>
              <a:t>（3）上一步中的3D边界框预测投影到2D图像上，并将FFN之前的特征作为新的query features通过SMCA选择2D特征进行融合。</a:t>
            </a:r>
            <a:endParaRPr lang="en-US"/>
          </a:p>
          <a:p>
            <a:endParaRPr lang="en-US"/>
          </a:p>
          <a:p>
            <a:r>
              <a:rPr lang="en-US"/>
              <a:t>（4）输出最终的BBOX</a:t>
            </a:r>
            <a:endParaRPr lang="en-US"/>
          </a:p>
          <a:p>
            <a:endParaRPr lang="en-US"/>
          </a:p>
          <a:p>
            <a:r>
              <a:rPr lang="en-US"/>
              <a:t>（5）为了利用高分辨率的图像，提高对小物体检测的鲁棒性，增加了图像引导的Object query初始化。对步骤（2）进行增强。</a:t>
            </a:r>
            <a:endParaRPr lang="en-US"/>
          </a:p>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目前的融合工作更多地都是采用deep-fusion的方式，原因主要是这种融合方式的自由度更大，在特征层的融合可以实现不同传感器信息之间的互补</a:t>
            </a: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 **feature map**</a:t>
            </a:r>
            <a:endParaRPr lang="en-US"/>
          </a:p>
          <a:p>
            <a:r>
              <a:rPr lang="en-US"/>
              <a:t>    + Deep neural networks take 2D images as input and extracts feature maps with a set of convolution operations.</a:t>
            </a:r>
            <a:endParaRPr lang="en-US"/>
          </a:p>
          <a:p>
            <a:r>
              <a:rPr lang="en-US"/>
              <a:t>* **mask**</a:t>
            </a:r>
            <a:endParaRPr lang="en-US"/>
          </a:p>
          <a:p>
            <a:r>
              <a:rPr lang="en-US"/>
              <a:t>    + To directly get pixel-wise information, e.g. Semantic segmentation result, we can adopt the representation of masks.</a:t>
            </a:r>
            <a:endParaRPr lang="en-US"/>
          </a:p>
          <a:p>
            <a:r>
              <a:rPr lang="en-US"/>
              <a:t>* **pseudo-LiDAR**</a:t>
            </a:r>
            <a:endParaRPr lang="en-US"/>
          </a:p>
          <a:p>
            <a:r>
              <a:rPr lang="en-US"/>
              <a:t>    + Given stereo or monocular images, we can first predict the depth map, follwed by back-projecting it into a 3D point cloud in the LiDAR coordinate system.</a:t>
            </a:r>
            <a:endParaRPr lang="en-US"/>
          </a:p>
          <a:p>
            <a:r>
              <a:rPr lang="en-US"/>
              <a:t>    + A distinction between the pseudo-LiDAR and the LiDAR point cloud is the density of the point cloud.</a:t>
            </a:r>
            <a:endParaRPr lang="en-US"/>
          </a:p>
          <a:p>
            <a:r>
              <a:rPr lang="en-US"/>
              <a:t>    + The pseudo-LiDAR representation often has a ***long tail problem***, because the estimated depth is not accurate around the boundaries of the object.</a:t>
            </a:r>
            <a:endParaRPr lang="en-US"/>
          </a:p>
          <a:p>
            <a:r>
              <a:rPr lang="en-US"/>
              <a:t>![image-representation](img/image-representation.png)</a:t>
            </a: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 LiDAR</a:t>
            </a:r>
            <a:endParaRPr lang="en-US"/>
          </a:p>
          <a:p>
            <a:r>
              <a:rPr lang="en-US"/>
              <a:t>A point cloud is basically a set of points in a 3D coordinate system, commonly defined by x, y, z coordinates and the reflection intensity. Since the point cloud data is irregular and sparse, it is important to find a suitable point cloud representation for efficient processing.</a:t>
            </a:r>
            <a:endParaRPr lang="en-US"/>
          </a:p>
          <a:p>
            <a:endParaRPr lang="en-US"/>
          </a:p>
          <a:p>
            <a:r>
              <a:rPr lang="en-US"/>
              <a:t>* points</a:t>
            </a:r>
            <a:endParaRPr lang="en-US"/>
          </a:p>
          <a:p>
            <a:r>
              <a:rPr lang="en-US"/>
              <a:t>    + The raw data of the most LiDARs is quaternion like $(x,y,z,r)$</a:t>
            </a:r>
            <a:endParaRPr lang="en-US"/>
          </a:p>
          <a:p>
            <a:r>
              <a:rPr lang="en-US"/>
              <a:t>    + Thanks to 3D point cloud processing networks(PointNet), the raw 3D point cloud can be directly used as input to obtain the suitable point cloud features</a:t>
            </a:r>
            <a:endParaRPr lang="en-US"/>
          </a:p>
          <a:p>
            <a:endParaRPr lang="en-US"/>
          </a:p>
          <a:p>
            <a:r>
              <a:rPr lang="en-US"/>
              <a:t>* voxels</a:t>
            </a:r>
            <a:endParaRPr lang="en-US"/>
          </a:p>
          <a:p>
            <a:r>
              <a:rPr lang="en-US"/>
              <a:t>    + The voxel representation requires discretizing（离散化） the 3D space into 3D voxels and assigning the points to these voxels.</a:t>
            </a:r>
            <a:endParaRPr lang="en-US"/>
          </a:p>
          <a:p>
            <a:r>
              <a:rPr lang="en-US"/>
              <a:t>    + It suffers from information loss from quantization.</a:t>
            </a:r>
            <a:endParaRPr lang="en-US"/>
          </a:p>
          <a:p>
            <a:r>
              <a:rPr lang="en-US"/>
              <a:t>    + During voxelization, a huge number of empty voxels will be produced as the LiDAR.</a:t>
            </a:r>
            <a:endParaRPr lang="en-US"/>
          </a:p>
          <a:p>
            <a:r>
              <a:rPr lang="en-US"/>
              <a:t>    + 3D convolution for voxels is often not efficient and practical in large outdoor scenes for it's expensive computational cost.</a:t>
            </a:r>
            <a:endParaRPr lang="en-US"/>
          </a:p>
          <a:p>
            <a:endParaRPr lang="en-US"/>
          </a:p>
          <a:p>
            <a:r>
              <a:rPr lang="en-US"/>
              <a:t>* view</a:t>
            </a:r>
            <a:endParaRPr lang="en-US"/>
          </a:p>
          <a:p>
            <a:endParaRPr lang="en-US"/>
          </a:p>
          <a:p>
            <a:r>
              <a:rPr lang="en-US"/>
              <a:t>    Another natural representation is to convert the point cloud data into some kind of 2D view, which can be processed efficiently by 2D CNNs.</a:t>
            </a:r>
            <a:endParaRPr lang="en-US"/>
          </a:p>
          <a:p>
            <a:endParaRPr lang="en-US"/>
          </a:p>
          <a:p>
            <a:r>
              <a:rPr lang="en-US"/>
              <a:t>    + BEV is commonly adopted in autonomous driving for the reason that there's no overlap between objects in BEV.</a:t>
            </a:r>
            <a:endParaRPr lang="en-US"/>
          </a:p>
          <a:p>
            <a:r>
              <a:rPr lang="en-US"/>
              <a:t>    + Another popular view is Range view(RV), which is a native representation of the rotating LIDAR sensor</a:t>
            </a: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Each minor class is highly dependent on the LiDAR point cloud instead of the camaera data</a:t>
            </a:r>
            <a:endParaRPr lang="x-none"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The SEG-VoxelNet is composed of two sub-networks: the SEG-Net and the improved VoxelNet. The SEG-VoxelNet extracts semantic feature from image. The Alignment module projects 3D LiDAR point clouds into the image. The improved VoxelNet tasks 3D LiDAR point cloud with corresponding semantic information as input and predicts 3D bounding boxes for vehicles.</a:t>
            </a:r>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该方法首先使用预先训练的2D检测网络从图像中提取高级特征图。然后使用校准矩阵，将每个3D点投影到图像上，并在该点上附加与投影位置索引对应的特征。从预训练2D检测网络的conv5层提取的特征的维数为512。使用两个具有BN和ReLU的完全连接（FC）层，维度首先降低到96，最后降低到16。然后将它们连接到点特征。连接的特征由体素网中的一组VFE层处理，然后用于检测阶段。</a:t>
            </a:r>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输入rgb图像 → 语义分割 → 点云染色 → 3D检测</a:t>
            </a:r>
            <a:endParaRPr lang="en-US"/>
          </a:p>
          <a:p>
            <a:r>
              <a:rPr lang="en-US"/>
              <a:t>第一步：输入rgb图像 → 语义分割，输入图像输出对应的逐像素的语义分类得分。语义分割可以认为是图像特征的压缩表示，其优势在于：语义分割提供了局部的明确的分类得分，可有效补充3D定位和分类信息</a:t>
            </a:r>
            <a:endParaRPr lang="en-US"/>
          </a:p>
          <a:p>
            <a:r>
              <a:rPr lang="en-US"/>
              <a:t>第二步，语义分割 → 点云染色 ，利用语义分割结果，对point cloud进行染色，也就是为point could提供类别信息。具体做法是：对于每一个point（x, y, z），找到其在rgb图像上的映射点（u, v），将（u, v）的语义分类结果分配给对应的point（x, y, z）。</a:t>
            </a:r>
            <a:endParaRPr lang="en-US"/>
          </a:p>
          <a:p>
            <a:r>
              <a:rPr lang="en-US"/>
              <a:t>第三步，点云染色 → 3D检测，这里其实就只需利用通用的基于点云的3D检测框架即可得到最终结果。需要注意的是，由于叠加了语义信息，这里point cloud的维度发生了变化。</a:t>
            </a:r>
            <a:endParaRPr lang="en-US"/>
          </a:p>
          <a:p>
            <a:endParaRPr lang="en-US"/>
          </a:p>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PointFusion has two feature extractors: a PointNet variant that processes raw point cloud data (A), and a CNN that extracts visual features from an input image (B). We present two fusion network formulation: a vanilla global architecture that directly regresses the box corner locations (D), and a novel dense architecture that predicts the spatial offset of each of the 0 corners relative to an input point, as illustrated in (C): for each input point, the network predicts the spatial offset (white arrows) from a corner (red dot) to the input point(blue), and selects the prediction with the highest score as the final prediction (E).</a:t>
            </a:r>
            <a:endParaRPr lang="en-US"/>
          </a:p>
          <a:p>
            <a:endParaRPr lang="en-US"/>
          </a:p>
          <a:p>
            <a:endParaRPr lang="en-US"/>
          </a:p>
          <a:p>
            <a:r>
              <a:rPr lang="en-US"/>
              <a:t>输入RGB image crop和与之相对应的raw 3D point cloud，分别通过ResNet和PointNet提取特征，然后对两类特征进行fusion并进一步抽象，最后将3D points视为spatial anchors并进行dense prediction以得到物体的3D bounding box。</a:t>
            </a:r>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It uses point cloud and image as input, outputs a set of pillar-wise fusion feature through MAFF moudle.</a:t>
            </a:r>
            <a:endParaRPr lang="x-none" altLang="en-US"/>
          </a:p>
          <a:p>
            <a:endParaRPr lang="x-none" altLang="en-US"/>
          </a:p>
          <a:p>
            <a:r>
              <a:rPr lang="x-none" altLang="en-US"/>
              <a:t>concatenate</a:t>
            </a:r>
            <a:endParaRPr lang="x-none"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Click to edit Master subtitle style</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0945"/>
            <a:ext cx="9848088" cy="811530"/>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sym typeface="+mn-ea"/>
              </a:rPr>
              <a:t>Click to edit Master text styles</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Click to edit Master title style</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4" name="内容占位符 3"/>
          <p:cNvSpPr>
            <a:spLocks noGrp="1"/>
          </p:cNvSpPr>
          <p:nvPr>
            <p:ph sz="half" idx="2"/>
          </p:nvPr>
        </p:nvSpPr>
        <p:spPr>
          <a:xfrm>
            <a:off x="839788" y="2615609"/>
            <a:ext cx="5157787"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标题 1"/>
          <p:cNvSpPr>
            <a:spLocks noGrp="1"/>
          </p:cNvSpPr>
          <p:nvPr>
            <p:ph type="title"/>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Click to edit Master text styles</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Click to edit Master title style</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normAutofit fontScale="90000"/>
          </a:bodyPr>
          <a:p>
            <a:r>
              <a:rPr lang="x-none" altLang="en-US"/>
              <a:t>Multimodal Fusion perception in self-driving</a:t>
            </a:r>
            <a:endParaRPr lang="x-none" altLang="en-US"/>
          </a:p>
        </p:txBody>
      </p:sp>
      <p:sp>
        <p:nvSpPr>
          <p:cNvPr id="3" name="Subtitle 2"/>
          <p:cNvSpPr>
            <a:spLocks noGrp="1"/>
          </p:cNvSpPr>
          <p:nvPr>
            <p:ph type="subTitle" idx="1"/>
          </p:nvPr>
        </p:nvSpPr>
        <p:spPr/>
        <p:txBody>
          <a:bodyPr/>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Early Fusion</a:t>
            </a:r>
            <a:endParaRPr lang="x-none" altLang="en-US"/>
          </a:p>
        </p:txBody>
      </p:sp>
      <p:pic>
        <p:nvPicPr>
          <p:cNvPr id="5" name="Content Placeholder 4" descr="PointPainting"/>
          <p:cNvPicPr>
            <a:picLocks noChangeAspect="1"/>
          </p:cNvPicPr>
          <p:nvPr>
            <p:ph idx="1"/>
          </p:nvPr>
        </p:nvPicPr>
        <p:blipFill>
          <a:blip r:embed="rId1"/>
          <a:stretch>
            <a:fillRect/>
          </a:stretch>
        </p:blipFill>
        <p:spPr>
          <a:xfrm>
            <a:off x="647700" y="2189480"/>
            <a:ext cx="10515600" cy="3559810"/>
          </a:xfrm>
          <a:prstGeom prst="rect">
            <a:avLst/>
          </a:prstGeom>
        </p:spPr>
      </p:pic>
      <p:sp>
        <p:nvSpPr>
          <p:cNvPr id="4" name="Text Box 3"/>
          <p:cNvSpPr txBox="1"/>
          <p:nvPr/>
        </p:nvSpPr>
        <p:spPr>
          <a:xfrm>
            <a:off x="742315" y="1383665"/>
            <a:ext cx="6510020" cy="368300"/>
          </a:xfrm>
          <a:prstGeom prst="rect">
            <a:avLst/>
          </a:prstGeom>
          <a:noFill/>
        </p:spPr>
        <p:txBody>
          <a:bodyPr wrap="square" rtlCol="0" anchor="t">
            <a:spAutoFit/>
          </a:bodyPr>
          <a:p>
            <a:r>
              <a:rPr lang="en-US"/>
              <a:t>* Pointpainting(2020): Sequential fusion for 3d object detection.</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395605" y="1111250"/>
            <a:ext cx="11166475" cy="5285740"/>
          </a:xfrm>
        </p:spPr>
        <p:txBody>
          <a:bodyPr/>
          <a:p>
            <a:r>
              <a:rPr lang="x-none" altLang="en-US" sz="3200">
                <a:solidFill>
                  <a:schemeClr val="bg2"/>
                </a:solidFill>
              </a:rPr>
              <a:t>Early Fusion</a:t>
            </a:r>
            <a:endParaRPr lang="x-none" altLang="en-US" sz="3200">
              <a:solidFill>
                <a:schemeClr val="bg2"/>
              </a:solidFill>
            </a:endParaRPr>
          </a:p>
          <a:p>
            <a:r>
              <a:rPr lang="x-none" altLang="en-US" sz="3200">
                <a:solidFill>
                  <a:schemeClr val="tx1"/>
                </a:solidFill>
              </a:rPr>
              <a:t>Deep Fusion</a:t>
            </a:r>
            <a:endParaRPr lang="x-none" altLang="en-US" sz="3200">
              <a:solidFill>
                <a:schemeClr val="tx1"/>
              </a:solidFill>
            </a:endParaRPr>
          </a:p>
          <a:p>
            <a:r>
              <a:rPr lang="x-none" altLang="en-US" sz="3200">
                <a:solidFill>
                  <a:schemeClr val="bg2"/>
                </a:solidFill>
              </a:rPr>
              <a:t>Late Fusion</a:t>
            </a:r>
            <a:endParaRPr lang="x-none" altLang="en-US" sz="3200">
              <a:solidFill>
                <a:schemeClr val="bg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Deep Fusion</a:t>
            </a:r>
            <a:endParaRPr lang="x-none" altLang="en-US"/>
          </a:p>
        </p:txBody>
      </p:sp>
      <p:pic>
        <p:nvPicPr>
          <p:cNvPr id="5" name="Content Placeholder 4" descr="Deep-Fusion"/>
          <p:cNvPicPr>
            <a:picLocks noChangeAspect="1"/>
          </p:cNvPicPr>
          <p:nvPr>
            <p:ph idx="1"/>
          </p:nvPr>
        </p:nvPicPr>
        <p:blipFill>
          <a:blip r:embed="rId1"/>
          <a:stretch>
            <a:fillRect/>
          </a:stretch>
        </p:blipFill>
        <p:spPr>
          <a:xfrm>
            <a:off x="2190115" y="2239010"/>
            <a:ext cx="7429500" cy="3524250"/>
          </a:xfrm>
          <a:prstGeom prst="rect">
            <a:avLst/>
          </a:prstGeom>
        </p:spPr>
      </p:pic>
      <p:sp>
        <p:nvSpPr>
          <p:cNvPr id="4" name="Text Box 3"/>
          <p:cNvSpPr txBox="1"/>
          <p:nvPr/>
        </p:nvSpPr>
        <p:spPr>
          <a:xfrm>
            <a:off x="647700" y="1101090"/>
            <a:ext cx="10515600" cy="645160"/>
          </a:xfrm>
          <a:prstGeom prst="rect">
            <a:avLst/>
          </a:prstGeom>
          <a:noFill/>
        </p:spPr>
        <p:txBody>
          <a:bodyPr wrap="square" rtlCol="0" anchor="t">
            <a:spAutoFit/>
          </a:bodyPr>
          <a:p>
            <a:r>
              <a:rPr lang="en-US"/>
              <a:t>Deep-fusion methods fuse cross-modal data at the feature level for the LiDAR branch but data-level and feature-level for the image branch.</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Deep Fusion</a:t>
            </a:r>
            <a:endParaRPr lang="x-none" altLang="en-US"/>
          </a:p>
        </p:txBody>
      </p:sp>
      <p:pic>
        <p:nvPicPr>
          <p:cNvPr id="4" name="Content Placeholder 3" descr="PointFusion"/>
          <p:cNvPicPr>
            <a:picLocks noChangeAspect="1"/>
          </p:cNvPicPr>
          <p:nvPr>
            <p:ph idx="1"/>
          </p:nvPr>
        </p:nvPicPr>
        <p:blipFill>
          <a:blip r:embed="rId1"/>
          <a:stretch>
            <a:fillRect/>
          </a:stretch>
        </p:blipFill>
        <p:spPr>
          <a:xfrm>
            <a:off x="647700" y="1934845"/>
            <a:ext cx="10515600" cy="4131945"/>
          </a:xfrm>
          <a:prstGeom prst="rect">
            <a:avLst/>
          </a:prstGeom>
        </p:spPr>
      </p:pic>
      <p:sp>
        <p:nvSpPr>
          <p:cNvPr id="5" name="Text Box 4"/>
          <p:cNvSpPr txBox="1"/>
          <p:nvPr/>
        </p:nvSpPr>
        <p:spPr>
          <a:xfrm>
            <a:off x="808990" y="1289685"/>
            <a:ext cx="9791700" cy="368300"/>
          </a:xfrm>
          <a:prstGeom prst="rect">
            <a:avLst/>
          </a:prstGeom>
          <a:noFill/>
        </p:spPr>
        <p:txBody>
          <a:bodyPr wrap="square" rtlCol="0" anchor="t">
            <a:spAutoFit/>
          </a:bodyPr>
          <a:p>
            <a:r>
              <a:rPr lang="en-US"/>
              <a:t>* PointFusion(CVPR 2018): Deep sensor fusion for 3d bounding box estimation.</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Deep Fusion</a:t>
            </a:r>
            <a:endParaRPr lang="x-none" altLang="en-US"/>
          </a:p>
        </p:txBody>
      </p:sp>
      <p:pic>
        <p:nvPicPr>
          <p:cNvPr id="4" name="Content Placeholder 3" descr="Maff-Net"/>
          <p:cNvPicPr>
            <a:picLocks noChangeAspect="1"/>
          </p:cNvPicPr>
          <p:nvPr>
            <p:ph idx="1"/>
          </p:nvPr>
        </p:nvPicPr>
        <p:blipFill>
          <a:blip r:embed="rId1"/>
          <a:stretch>
            <a:fillRect/>
          </a:stretch>
        </p:blipFill>
        <p:spPr>
          <a:xfrm>
            <a:off x="647700" y="3156585"/>
            <a:ext cx="10515600" cy="1689100"/>
          </a:xfrm>
          <a:prstGeom prst="rect">
            <a:avLst/>
          </a:prstGeom>
        </p:spPr>
      </p:pic>
      <p:sp>
        <p:nvSpPr>
          <p:cNvPr id="5" name="Text Box 4"/>
          <p:cNvSpPr txBox="1"/>
          <p:nvPr/>
        </p:nvSpPr>
        <p:spPr>
          <a:xfrm>
            <a:off x="799465" y="1495425"/>
            <a:ext cx="11212830" cy="368300"/>
          </a:xfrm>
          <a:prstGeom prst="rect">
            <a:avLst/>
          </a:prstGeom>
          <a:noFill/>
        </p:spPr>
        <p:txBody>
          <a:bodyPr wrap="square" rtlCol="0" anchor="t">
            <a:spAutoFit/>
          </a:bodyPr>
          <a:p>
            <a:r>
              <a:rPr lang="en-US"/>
              <a:t>* Maff-net(2020): Filter false positive for 3d vehicle detection with multi-modal adaptive feature fusion.</a:t>
            </a:r>
            <a:endParaRPr lang="en-US"/>
          </a:p>
        </p:txBody>
      </p:sp>
      <p:pic>
        <p:nvPicPr>
          <p:cNvPr id="3" name="Picture 2"/>
          <p:cNvPicPr>
            <a:picLocks noChangeAspect="1"/>
          </p:cNvPicPr>
          <p:nvPr/>
        </p:nvPicPr>
        <p:blipFill>
          <a:blip r:embed="rId2"/>
          <a:stretch>
            <a:fillRect/>
          </a:stretch>
        </p:blipFill>
        <p:spPr>
          <a:xfrm>
            <a:off x="955040" y="2103120"/>
            <a:ext cx="11057255" cy="37966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Deep Fusion</a:t>
            </a:r>
            <a:endParaRPr lang="x-none" altLang="en-US"/>
          </a:p>
        </p:txBody>
      </p:sp>
      <p:pic>
        <p:nvPicPr>
          <p:cNvPr id="4" name="Content Placeholder 3" descr="BEVFusion"/>
          <p:cNvPicPr>
            <a:picLocks noChangeAspect="1"/>
          </p:cNvPicPr>
          <p:nvPr>
            <p:ph idx="1"/>
          </p:nvPr>
        </p:nvPicPr>
        <p:blipFill>
          <a:blip r:embed="rId1"/>
          <a:stretch>
            <a:fillRect/>
          </a:stretch>
        </p:blipFill>
        <p:spPr>
          <a:xfrm>
            <a:off x="647700" y="2414905"/>
            <a:ext cx="10515600" cy="3557905"/>
          </a:xfrm>
          <a:prstGeom prst="rect">
            <a:avLst/>
          </a:prstGeom>
        </p:spPr>
      </p:pic>
      <p:sp>
        <p:nvSpPr>
          <p:cNvPr id="5" name="Text Box 4"/>
          <p:cNvSpPr txBox="1"/>
          <p:nvPr/>
        </p:nvSpPr>
        <p:spPr>
          <a:xfrm>
            <a:off x="831215" y="1451610"/>
            <a:ext cx="9838690" cy="368300"/>
          </a:xfrm>
          <a:prstGeom prst="rect">
            <a:avLst/>
          </a:prstGeom>
          <a:noFill/>
        </p:spPr>
        <p:txBody>
          <a:bodyPr wrap="none" rtlCol="0">
            <a:spAutoFit/>
          </a:bodyPr>
          <a:p>
            <a:r>
              <a:rPr lang="x-none" altLang="en-US"/>
              <a:t>* BEVFusion(2022):Multi-Task Multi-Sensor Fusion with Unified Bird’s-Eye View Representation</a:t>
            </a:r>
            <a:endParaRPr lang="x-none"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Deep Fusion</a:t>
            </a:r>
            <a:endParaRPr lang="x-none" altLang="en-US"/>
          </a:p>
        </p:txBody>
      </p:sp>
      <p:sp>
        <p:nvSpPr>
          <p:cNvPr id="3" name="Content Placeholder 2"/>
          <p:cNvSpPr>
            <a:spLocks noGrp="1"/>
          </p:cNvSpPr>
          <p:nvPr>
            <p:ph idx="1"/>
          </p:nvPr>
        </p:nvSpPr>
        <p:spPr/>
        <p:txBody>
          <a:bodyPr>
            <a:normAutofit fontScale="70000"/>
          </a:bodyPr>
          <a:p>
            <a:pPr>
              <a:lnSpc>
                <a:spcPct val="150000"/>
              </a:lnSpc>
            </a:pPr>
            <a:r>
              <a:rPr lang="en-US" b="1"/>
              <a:t>Roifusion</a:t>
            </a:r>
            <a:r>
              <a:rPr lang="en-US"/>
              <a:t>(2021): 3d object detection from lidar and vision.</a:t>
            </a:r>
            <a:endParaRPr lang="en-US"/>
          </a:p>
          <a:p>
            <a:pPr>
              <a:lnSpc>
                <a:spcPct val="150000"/>
              </a:lnSpc>
            </a:pPr>
            <a:r>
              <a:rPr lang="en-US"/>
              <a:t>(CVPR 2019): Noise-aware unsupervised deep lidar-stereo fusion.</a:t>
            </a:r>
            <a:endParaRPr lang="en-US"/>
          </a:p>
          <a:p>
            <a:pPr>
              <a:lnSpc>
                <a:spcPct val="150000"/>
              </a:lnSpc>
            </a:pPr>
            <a:r>
              <a:rPr lang="en-US"/>
              <a:t>(CVPR 2017): Fast boosting based detection using scale invariant multimodal multi-resolution filtered features.</a:t>
            </a:r>
            <a:endParaRPr lang="en-US"/>
          </a:p>
          <a:p>
            <a:pPr>
              <a:lnSpc>
                <a:spcPct val="150000"/>
              </a:lnSpc>
            </a:pPr>
            <a:r>
              <a:rPr lang="en-US" b="1"/>
              <a:t>Semanticvoxels</a:t>
            </a:r>
            <a:r>
              <a:rPr lang="en-US"/>
              <a:t>(2020): Sequential fusion for 3d pedestrian detection using lidar point cloud and semantic segmentation.</a:t>
            </a:r>
            <a:endParaRPr lang="en-US"/>
          </a:p>
          <a:p>
            <a:pPr>
              <a:lnSpc>
                <a:spcPct val="150000"/>
              </a:lnSpc>
            </a:pPr>
            <a:r>
              <a:rPr lang="en-US"/>
              <a:t>(IV 2018): Robust camera lidar sensor fusion via deep gated information fusion network.</a:t>
            </a:r>
            <a:endParaRPr lang="en-US"/>
          </a:p>
          <a:p>
            <a:pPr>
              <a:lnSpc>
                <a:spcPct val="150000"/>
              </a:lnSpc>
            </a:pPr>
            <a:r>
              <a:rPr lang="en-US"/>
              <a:t>(ECCV 2018): Deep continuous fusion for multi-sensor 3d object detection.</a:t>
            </a:r>
            <a:endParaRPr lang="en-US"/>
          </a:p>
          <a:p>
            <a:pPr>
              <a:lnSpc>
                <a:spcPct val="150000"/>
              </a:lnSpc>
            </a:pPr>
            <a:r>
              <a:rPr lang="en-US" b="1"/>
              <a:t>R-agno-rpn</a:t>
            </a:r>
            <a:r>
              <a:rPr lang="en-US"/>
              <a:t>(2020): A lidar-camera region deep network for resolution-agnostic detection.</a:t>
            </a:r>
            <a:endParaRPr lang="en-US"/>
          </a:p>
          <a:p>
            <a:pPr>
              <a:lnSpc>
                <a:spcPct val="150000"/>
              </a:lnSpc>
            </a:pPr>
            <a:r>
              <a:rPr lang="en-US"/>
              <a:t>(2020): Multi-view adaptive fusion network for 3d object detection.</a:t>
            </a:r>
            <a:endParaRPr lang="en-US"/>
          </a:p>
          <a:p>
            <a:pPr>
              <a:lnSpc>
                <a:spcPct val="150000"/>
              </a:lnSpc>
            </a:pPr>
            <a:r>
              <a:rPr lang="en-US"/>
              <a:t>(2017): Fusing bird view lidar point cloud and front view camera image for deep object detection.</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395605" y="1111250"/>
            <a:ext cx="11166475" cy="5285740"/>
          </a:xfrm>
        </p:spPr>
        <p:txBody>
          <a:bodyPr/>
          <a:p>
            <a:pPr>
              <a:buFont typeface="Arial" panose="02080604020202020204" pitchFamily="34" charset="0"/>
              <a:buChar char="•"/>
            </a:pPr>
            <a:r>
              <a:rPr lang="x-none" altLang="en-US" sz="3200">
                <a:solidFill>
                  <a:schemeClr val="bg2"/>
                </a:solidFill>
              </a:rPr>
              <a:t>Early Fusion</a:t>
            </a:r>
            <a:endParaRPr lang="x-none" altLang="en-US" sz="3200">
              <a:solidFill>
                <a:schemeClr val="bg2"/>
              </a:solidFill>
            </a:endParaRPr>
          </a:p>
          <a:p>
            <a:pPr>
              <a:buFont typeface="Arial" panose="02080604020202020204" pitchFamily="34" charset="0"/>
              <a:buChar char="•"/>
            </a:pPr>
            <a:r>
              <a:rPr lang="x-none" altLang="en-US" sz="3200">
                <a:solidFill>
                  <a:schemeClr val="bg2"/>
                </a:solidFill>
              </a:rPr>
              <a:t>Deep Fusion</a:t>
            </a:r>
            <a:endParaRPr lang="x-none" altLang="en-US" sz="3200">
              <a:solidFill>
                <a:schemeClr val="bg2"/>
              </a:solidFill>
            </a:endParaRPr>
          </a:p>
          <a:p>
            <a:pPr>
              <a:buFont typeface="Arial" panose="02080604020202020204" pitchFamily="34" charset="0"/>
              <a:buChar char="•"/>
            </a:pPr>
            <a:r>
              <a:rPr lang="x-none" altLang="en-US" sz="3200">
                <a:solidFill>
                  <a:schemeClr val="tx1"/>
                </a:solidFill>
              </a:rPr>
              <a:t>Late Fusion</a:t>
            </a:r>
            <a:endParaRPr lang="x-none" altLang="en-US" sz="3200">
              <a:solidFill>
                <a:schemeClr val="tx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Late Fusion</a:t>
            </a:r>
            <a:endParaRPr lang="x-none" altLang="en-US"/>
          </a:p>
        </p:txBody>
      </p:sp>
      <p:pic>
        <p:nvPicPr>
          <p:cNvPr id="4" name="Content Placeholder 3" descr="Late-Fusion"/>
          <p:cNvPicPr>
            <a:picLocks noChangeAspect="1"/>
          </p:cNvPicPr>
          <p:nvPr>
            <p:ph idx="1"/>
          </p:nvPr>
        </p:nvPicPr>
        <p:blipFill>
          <a:blip r:embed="rId1"/>
          <a:stretch>
            <a:fillRect/>
          </a:stretch>
        </p:blipFill>
        <p:spPr>
          <a:xfrm>
            <a:off x="2111375" y="1868805"/>
            <a:ext cx="8242935" cy="4471035"/>
          </a:xfrm>
          <a:prstGeom prst="rect">
            <a:avLst/>
          </a:prstGeom>
        </p:spPr>
      </p:pic>
      <p:sp>
        <p:nvSpPr>
          <p:cNvPr id="5" name="Text Box 4"/>
          <p:cNvSpPr txBox="1"/>
          <p:nvPr/>
        </p:nvSpPr>
        <p:spPr>
          <a:xfrm>
            <a:off x="647700" y="1134110"/>
            <a:ext cx="11362055" cy="645160"/>
          </a:xfrm>
          <a:prstGeom prst="rect">
            <a:avLst/>
          </a:prstGeom>
          <a:noFill/>
        </p:spPr>
        <p:txBody>
          <a:bodyPr wrap="square" rtlCol="0" anchor="t">
            <a:spAutoFit/>
          </a:bodyPr>
          <a:p>
            <a:r>
              <a:rPr lang="en-US"/>
              <a:t>Late-fusion, also known as object-level fusion, denotes the methods that fuse the result of pipelines in each modality.</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Opportunities in Multi-Modal Fusion</a:t>
            </a:r>
            <a:endParaRPr lang="x-none" altLang="en-US"/>
          </a:p>
        </p:txBody>
      </p:sp>
      <p:sp>
        <p:nvSpPr>
          <p:cNvPr id="3" name="Content Placeholder 2"/>
          <p:cNvSpPr>
            <a:spLocks noGrp="1"/>
          </p:cNvSpPr>
          <p:nvPr>
            <p:ph idx="1"/>
          </p:nvPr>
        </p:nvSpPr>
        <p:spPr/>
        <p:txBody>
          <a:bodyPr/>
          <a:p>
            <a:r>
              <a:rPr lang="x-none" altLang="en-US"/>
              <a:t>More Advanced Fusion Methodology</a:t>
            </a:r>
            <a:endParaRPr lang="x-none" altLang="en-US"/>
          </a:p>
          <a:p>
            <a:pPr lvl="1"/>
            <a:r>
              <a:rPr lang="x-none" altLang="en-US"/>
              <a:t>Misalignment and Information Loss</a:t>
            </a:r>
            <a:endParaRPr lang="x-none" altLang="en-US"/>
          </a:p>
          <a:p>
            <a:pPr lvl="1"/>
            <a:r>
              <a:rPr lang="x-none" altLang="en-US"/>
              <a:t>More Reasonable Fusion Operations</a:t>
            </a:r>
            <a:endParaRPr lang="x-none"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Why Multimodal?</a:t>
            </a:r>
            <a:endParaRPr lang="x-none" altLang="en-US"/>
          </a:p>
        </p:txBody>
      </p:sp>
      <p:pic>
        <p:nvPicPr>
          <p:cNvPr id="4" name="Content Placeholder 3" descr="Typical-problem-illustration"/>
          <p:cNvPicPr>
            <a:picLocks noChangeAspect="1"/>
          </p:cNvPicPr>
          <p:nvPr>
            <p:ph idx="1"/>
          </p:nvPr>
        </p:nvPicPr>
        <p:blipFill>
          <a:blip r:embed="rId1"/>
          <a:stretch>
            <a:fillRect/>
          </a:stretch>
        </p:blipFill>
        <p:spPr>
          <a:xfrm>
            <a:off x="1588770" y="1693545"/>
            <a:ext cx="8470265" cy="4501515"/>
          </a:xfrm>
          <a:prstGeom prst="rect">
            <a:avLst/>
          </a:prstGeom>
        </p:spPr>
      </p:pic>
      <p:sp>
        <p:nvSpPr>
          <p:cNvPr id="5" name="Text Box 4"/>
          <p:cNvSpPr txBox="1"/>
          <p:nvPr/>
        </p:nvSpPr>
        <p:spPr>
          <a:xfrm>
            <a:off x="3604260" y="1216025"/>
            <a:ext cx="4602480" cy="368300"/>
          </a:xfrm>
          <a:prstGeom prst="rect">
            <a:avLst/>
          </a:prstGeom>
          <a:noFill/>
        </p:spPr>
        <p:txBody>
          <a:bodyPr wrap="none" rtlCol="0">
            <a:spAutoFit/>
          </a:bodyPr>
          <a:p>
            <a:r>
              <a:rPr lang="x-none" altLang="en-US"/>
              <a:t>Typical problem using single modal sensors</a:t>
            </a:r>
            <a:endParaRPr lang="x-none"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Deep Fusion</a:t>
            </a:r>
            <a:endParaRPr lang="x-none" altLang="en-US"/>
          </a:p>
        </p:txBody>
      </p:sp>
      <p:pic>
        <p:nvPicPr>
          <p:cNvPr id="6" name="Content Placeholder 5" descr="TransFusion"/>
          <p:cNvPicPr>
            <a:picLocks noChangeAspect="1"/>
          </p:cNvPicPr>
          <p:nvPr>
            <p:ph idx="1"/>
          </p:nvPr>
        </p:nvPicPr>
        <p:blipFill>
          <a:blip r:embed="rId1"/>
          <a:stretch>
            <a:fillRect/>
          </a:stretch>
        </p:blipFill>
        <p:spPr>
          <a:xfrm>
            <a:off x="647700" y="1922145"/>
            <a:ext cx="10515600" cy="4191000"/>
          </a:xfrm>
          <a:prstGeom prst="rect">
            <a:avLst/>
          </a:prstGeom>
        </p:spPr>
      </p:pic>
      <p:sp>
        <p:nvSpPr>
          <p:cNvPr id="5" name="Text Box 4"/>
          <p:cNvSpPr txBox="1"/>
          <p:nvPr/>
        </p:nvSpPr>
        <p:spPr>
          <a:xfrm>
            <a:off x="727075" y="1457325"/>
            <a:ext cx="10737215" cy="368300"/>
          </a:xfrm>
          <a:prstGeom prst="rect">
            <a:avLst/>
          </a:prstGeom>
          <a:noFill/>
        </p:spPr>
        <p:txBody>
          <a:bodyPr wrap="square" rtlCol="0" anchor="t">
            <a:spAutoFit/>
          </a:bodyPr>
          <a:p>
            <a:r>
              <a:rPr lang="en-US"/>
              <a:t>* TransFusion(CVPR 2022): Robust LiDAR-Camera Fusion for 3D Object Detection with Transformers</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Trend</a:t>
            </a:r>
            <a:endParaRPr lang="x-none" altLang="en-US"/>
          </a:p>
        </p:txBody>
      </p:sp>
      <p:sp>
        <p:nvSpPr>
          <p:cNvPr id="3" name="Content Placeholder 2"/>
          <p:cNvSpPr>
            <a:spLocks noGrp="1"/>
          </p:cNvSpPr>
          <p:nvPr>
            <p:ph idx="1"/>
          </p:nvPr>
        </p:nvSpPr>
        <p:spPr/>
        <p:txBody>
          <a:bodyPr/>
          <a:p>
            <a:r>
              <a:rPr lang="x-none" altLang="en-US"/>
              <a:t>Deep fusion</a:t>
            </a:r>
            <a:endParaRPr lang="x-none" altLang="en-US"/>
          </a:p>
          <a:p>
            <a:r>
              <a:rPr lang="x-none" altLang="en-US"/>
              <a:t>BEV representation</a:t>
            </a:r>
            <a:endParaRPr lang="x-none" altLang="en-US"/>
          </a:p>
          <a:p>
            <a:pPr marL="0" indent="0">
              <a:buNone/>
            </a:pPr>
            <a:endParaRPr lang="x-none"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Representation</a:t>
            </a:r>
            <a:endParaRPr lang="x-none" altLang="en-US"/>
          </a:p>
        </p:txBody>
      </p:sp>
      <p:sp>
        <p:nvSpPr>
          <p:cNvPr id="3" name="Content Placeholder 2"/>
          <p:cNvSpPr>
            <a:spLocks noGrp="1"/>
          </p:cNvSpPr>
          <p:nvPr>
            <p:ph idx="1"/>
          </p:nvPr>
        </p:nvSpPr>
        <p:spPr/>
        <p:txBody>
          <a:bodyPr/>
          <a:p>
            <a:r>
              <a:rPr lang="x-none" altLang="en-US"/>
              <a:t>Image</a:t>
            </a:r>
            <a:endParaRPr lang="x-none" altLang="en-US"/>
          </a:p>
          <a:p>
            <a:pPr lvl="1"/>
            <a:r>
              <a:rPr lang="x-none" altLang="en-US"/>
              <a:t>feature map</a:t>
            </a:r>
            <a:endParaRPr lang="x-none" altLang="en-US"/>
          </a:p>
          <a:p>
            <a:pPr lvl="1"/>
            <a:r>
              <a:rPr lang="x-none" altLang="en-US"/>
              <a:t>mask</a:t>
            </a:r>
            <a:endParaRPr lang="x-none" altLang="en-US"/>
          </a:p>
          <a:p>
            <a:pPr lvl="1"/>
            <a:r>
              <a:rPr lang="x-none" altLang="en-US"/>
              <a:t>pseudo-LiDAR</a:t>
            </a:r>
            <a:endParaRPr lang="x-none" altLang="en-US"/>
          </a:p>
          <a:p>
            <a:pPr marL="457200" lvl="1" indent="0">
              <a:buNone/>
            </a:pPr>
            <a:endParaRPr lang="x-none" altLang="en-US"/>
          </a:p>
        </p:txBody>
      </p:sp>
      <p:pic>
        <p:nvPicPr>
          <p:cNvPr id="4" name="Picture 3" descr="image-representation"/>
          <p:cNvPicPr>
            <a:picLocks noChangeAspect="1"/>
          </p:cNvPicPr>
          <p:nvPr/>
        </p:nvPicPr>
        <p:blipFill>
          <a:blip r:embed="rId1"/>
          <a:stretch>
            <a:fillRect/>
          </a:stretch>
        </p:blipFill>
        <p:spPr>
          <a:xfrm>
            <a:off x="3519805" y="1343025"/>
            <a:ext cx="8503920" cy="44310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Representation</a:t>
            </a:r>
            <a:endParaRPr lang="x-none" altLang="en-US"/>
          </a:p>
        </p:txBody>
      </p:sp>
      <p:sp>
        <p:nvSpPr>
          <p:cNvPr id="3" name="Content Placeholder 2"/>
          <p:cNvSpPr>
            <a:spLocks noGrp="1"/>
          </p:cNvSpPr>
          <p:nvPr>
            <p:ph idx="1"/>
          </p:nvPr>
        </p:nvSpPr>
        <p:spPr>
          <a:xfrm>
            <a:off x="647700" y="1656715"/>
            <a:ext cx="10515600" cy="4351338"/>
          </a:xfrm>
        </p:spPr>
        <p:txBody>
          <a:bodyPr/>
          <a:p>
            <a:r>
              <a:rPr lang="x-none" altLang="en-US" sz="1800"/>
              <a:t>LiDAR</a:t>
            </a:r>
            <a:endParaRPr lang="x-none" altLang="en-US" sz="1800"/>
          </a:p>
          <a:p>
            <a:pPr lvl="1"/>
            <a:r>
              <a:rPr lang="x-none" altLang="en-US" sz="1600"/>
              <a:t>points</a:t>
            </a:r>
            <a:endParaRPr lang="x-none" altLang="en-US" sz="1600"/>
          </a:p>
          <a:p>
            <a:pPr lvl="1"/>
            <a:r>
              <a:rPr lang="x-none" altLang="en-US" sz="1600"/>
              <a:t>voxels</a:t>
            </a:r>
            <a:endParaRPr lang="x-none" altLang="en-US" sz="1600"/>
          </a:p>
          <a:p>
            <a:pPr lvl="1"/>
            <a:r>
              <a:rPr lang="x-none" altLang="en-US" sz="1600"/>
              <a:t>views</a:t>
            </a:r>
            <a:endParaRPr lang="x-none" altLang="en-US" sz="1600"/>
          </a:p>
          <a:p>
            <a:pPr lvl="2"/>
            <a:r>
              <a:rPr lang="x-none" altLang="en-US" sz="1400"/>
              <a:t>BEV</a:t>
            </a:r>
            <a:endParaRPr lang="x-none" altLang="en-US" sz="1400"/>
          </a:p>
          <a:p>
            <a:pPr lvl="2"/>
            <a:r>
              <a:rPr lang="x-none" altLang="en-US" sz="1400"/>
              <a:t>RV</a:t>
            </a:r>
            <a:endParaRPr lang="x-none" altLang="en-US" sz="1400"/>
          </a:p>
        </p:txBody>
      </p:sp>
      <p:pic>
        <p:nvPicPr>
          <p:cNvPr id="4" name="Picture 3" descr="point-cloud-representation"/>
          <p:cNvPicPr>
            <a:picLocks noChangeAspect="1"/>
          </p:cNvPicPr>
          <p:nvPr/>
        </p:nvPicPr>
        <p:blipFill>
          <a:blip r:embed="rId1"/>
          <a:stretch>
            <a:fillRect/>
          </a:stretch>
        </p:blipFill>
        <p:spPr>
          <a:xfrm>
            <a:off x="2540635" y="1427480"/>
            <a:ext cx="9651365" cy="5029200"/>
          </a:xfrm>
          <a:prstGeom prst="rect">
            <a:avLst/>
          </a:prstGeom>
        </p:spPr>
      </p:pic>
      <p:pic>
        <p:nvPicPr>
          <p:cNvPr id="5" name="Picture 4"/>
          <p:cNvPicPr>
            <a:picLocks noChangeAspect="1"/>
          </p:cNvPicPr>
          <p:nvPr/>
        </p:nvPicPr>
        <p:blipFill>
          <a:blip r:embed="rId2"/>
          <a:stretch>
            <a:fillRect/>
          </a:stretch>
        </p:blipFill>
        <p:spPr>
          <a:xfrm>
            <a:off x="2882900" y="2731135"/>
            <a:ext cx="9309100" cy="2020570"/>
          </a:xfrm>
          <a:prstGeom prst="rect">
            <a:avLst/>
          </a:prstGeom>
        </p:spPr>
      </p:pic>
      <p:sp>
        <p:nvSpPr>
          <p:cNvPr id="6" name="Text Box 5"/>
          <p:cNvSpPr txBox="1"/>
          <p:nvPr/>
        </p:nvSpPr>
        <p:spPr>
          <a:xfrm>
            <a:off x="6661150" y="4913630"/>
            <a:ext cx="1753235" cy="368300"/>
          </a:xfrm>
          <a:prstGeom prst="rect">
            <a:avLst/>
          </a:prstGeom>
          <a:noFill/>
        </p:spPr>
        <p:txBody>
          <a:bodyPr wrap="none" rtlCol="0">
            <a:spAutoFit/>
          </a:bodyPr>
          <a:p>
            <a:r>
              <a:rPr lang="x-none" altLang="en-US"/>
              <a:t>RV(range view)</a:t>
            </a:r>
            <a:endParaRPr lang="x-non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Methods</a:t>
            </a:r>
            <a:endParaRPr lang="x-none" altLang="en-US"/>
          </a:p>
        </p:txBody>
      </p:sp>
      <p:pic>
        <p:nvPicPr>
          <p:cNvPr id="4" name="Content Placeholder 3"/>
          <p:cNvPicPr>
            <a:picLocks noChangeAspect="1"/>
          </p:cNvPicPr>
          <p:nvPr>
            <p:ph idx="1"/>
          </p:nvPr>
        </p:nvPicPr>
        <p:blipFill>
          <a:blip r:embed="rId1"/>
          <a:stretch>
            <a:fillRect/>
          </a:stretch>
        </p:blipFill>
        <p:spPr>
          <a:xfrm>
            <a:off x="4264660" y="1383665"/>
            <a:ext cx="7581265" cy="5201285"/>
          </a:xfrm>
          <a:prstGeom prst="rect">
            <a:avLst/>
          </a:prstGeom>
        </p:spPr>
      </p:pic>
      <p:sp>
        <p:nvSpPr>
          <p:cNvPr id="5" name="Text Box 4"/>
          <p:cNvSpPr txBox="1"/>
          <p:nvPr/>
        </p:nvSpPr>
        <p:spPr>
          <a:xfrm>
            <a:off x="6903720" y="1144270"/>
            <a:ext cx="1224280" cy="368300"/>
          </a:xfrm>
          <a:prstGeom prst="rect">
            <a:avLst/>
          </a:prstGeom>
          <a:noFill/>
        </p:spPr>
        <p:txBody>
          <a:bodyPr wrap="none" rtlCol="0">
            <a:spAutoFit/>
          </a:bodyPr>
          <a:p>
            <a:r>
              <a:rPr lang="x-none" altLang="en-US"/>
              <a:t>Taxonomy</a:t>
            </a:r>
            <a:endParaRPr lang="x-none" altLang="en-US"/>
          </a:p>
        </p:txBody>
      </p:sp>
      <p:sp>
        <p:nvSpPr>
          <p:cNvPr id="3" name="Text Box 2"/>
          <p:cNvSpPr txBox="1"/>
          <p:nvPr/>
        </p:nvSpPr>
        <p:spPr>
          <a:xfrm>
            <a:off x="334010" y="2001520"/>
            <a:ext cx="4042410" cy="1198880"/>
          </a:xfrm>
          <a:prstGeom prst="rect">
            <a:avLst/>
          </a:prstGeom>
          <a:noFill/>
        </p:spPr>
        <p:txBody>
          <a:bodyPr wrap="square" rtlCol="0">
            <a:spAutoFit/>
          </a:bodyPr>
          <a:p>
            <a:r>
              <a:rPr lang="x-none" altLang="en-US"/>
              <a:t>The fusion methos can be divided into four categories, as early-fusion, deep-fusion, late-fusion, and asymmetry-fusion.</a:t>
            </a:r>
            <a:endParaRPr lang="x-none"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395605" y="1111250"/>
            <a:ext cx="11166475" cy="5285740"/>
          </a:xfrm>
        </p:spPr>
        <p:txBody>
          <a:bodyPr/>
          <a:p>
            <a:r>
              <a:rPr lang="x-none" altLang="en-US" sz="3200"/>
              <a:t>Early Fusion</a:t>
            </a:r>
            <a:endParaRPr lang="x-none" altLang="en-US" sz="3200"/>
          </a:p>
          <a:p>
            <a:r>
              <a:rPr lang="x-none" altLang="en-US" sz="3200">
                <a:solidFill>
                  <a:schemeClr val="bg2"/>
                </a:solidFill>
              </a:rPr>
              <a:t>Deep Fusion</a:t>
            </a:r>
            <a:endParaRPr lang="x-none" altLang="en-US" sz="3200"/>
          </a:p>
          <a:p>
            <a:r>
              <a:rPr lang="x-none" altLang="en-US" sz="3200">
                <a:solidFill>
                  <a:schemeClr val="bg2"/>
                </a:solidFill>
              </a:rPr>
              <a:t>Late Fusion</a:t>
            </a:r>
            <a:endParaRPr lang="x-none" altLang="en-US" sz="3200">
              <a:solidFill>
                <a:schemeClr val="bg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Early Fusion</a:t>
            </a:r>
            <a:endParaRPr lang="x-none" altLang="en-US"/>
          </a:p>
        </p:txBody>
      </p:sp>
      <p:pic>
        <p:nvPicPr>
          <p:cNvPr id="5" name="Content Placeholder 4" descr="Early-fusion"/>
          <p:cNvPicPr>
            <a:picLocks noChangeAspect="1"/>
          </p:cNvPicPr>
          <p:nvPr>
            <p:ph idx="1"/>
          </p:nvPr>
        </p:nvPicPr>
        <p:blipFill>
          <a:blip r:embed="rId1"/>
          <a:stretch>
            <a:fillRect/>
          </a:stretch>
        </p:blipFill>
        <p:spPr>
          <a:xfrm>
            <a:off x="1134745" y="1825625"/>
            <a:ext cx="9540240" cy="4351655"/>
          </a:xfrm>
          <a:prstGeom prst="rect">
            <a:avLst/>
          </a:prstGeom>
        </p:spPr>
      </p:pic>
      <p:sp>
        <p:nvSpPr>
          <p:cNvPr id="4" name="Text Box 3"/>
          <p:cNvSpPr txBox="1"/>
          <p:nvPr/>
        </p:nvSpPr>
        <p:spPr>
          <a:xfrm>
            <a:off x="662305" y="1264920"/>
            <a:ext cx="10868025" cy="645160"/>
          </a:xfrm>
          <a:prstGeom prst="rect">
            <a:avLst/>
          </a:prstGeom>
          <a:noFill/>
        </p:spPr>
        <p:txBody>
          <a:bodyPr wrap="square" rtlCol="0" anchor="t">
            <a:spAutoFit/>
          </a:bodyPr>
          <a:p>
            <a:r>
              <a:rPr lang="en-US"/>
              <a:t>Early fusion fuses </a:t>
            </a:r>
            <a:r>
              <a:rPr lang="en-US" u="sng"/>
              <a:t>LiDAR data at the data level </a:t>
            </a:r>
            <a:r>
              <a:rPr lang="en-US"/>
              <a:t>and </a:t>
            </a:r>
            <a:r>
              <a:rPr lang="en-US" u="sng"/>
              <a:t>camera data at data-level or feature-level</a:t>
            </a:r>
            <a:r>
              <a:rPr lang="en-US"/>
              <a:t>. One example of early-fusion can be the model as follows:</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Early Fusion</a:t>
            </a:r>
            <a:endParaRPr lang="x-none" altLang="en-US"/>
          </a:p>
        </p:txBody>
      </p:sp>
      <p:pic>
        <p:nvPicPr>
          <p:cNvPr id="4" name="Content Placeholder 3" descr="Seg-VoxelNet"/>
          <p:cNvPicPr>
            <a:picLocks noChangeAspect="1"/>
          </p:cNvPicPr>
          <p:nvPr>
            <p:ph idx="1"/>
          </p:nvPr>
        </p:nvPicPr>
        <p:blipFill>
          <a:blip r:embed="rId1"/>
          <a:stretch>
            <a:fillRect/>
          </a:stretch>
        </p:blipFill>
        <p:spPr>
          <a:xfrm>
            <a:off x="647700" y="2210435"/>
            <a:ext cx="10515600" cy="3505200"/>
          </a:xfrm>
          <a:prstGeom prst="rect">
            <a:avLst/>
          </a:prstGeom>
        </p:spPr>
      </p:pic>
      <p:sp>
        <p:nvSpPr>
          <p:cNvPr id="5" name="Text Box 4"/>
          <p:cNvSpPr txBox="1"/>
          <p:nvPr/>
        </p:nvSpPr>
        <p:spPr>
          <a:xfrm>
            <a:off x="647700" y="1431925"/>
            <a:ext cx="10247630" cy="368300"/>
          </a:xfrm>
          <a:prstGeom prst="rect">
            <a:avLst/>
          </a:prstGeom>
          <a:noFill/>
        </p:spPr>
        <p:txBody>
          <a:bodyPr wrap="square" rtlCol="0" anchor="t">
            <a:spAutoFit/>
          </a:bodyPr>
          <a:p>
            <a:r>
              <a:rPr lang="en-US"/>
              <a:t>* Seg-voxelnet(2019): Seg-voxelnet for 3d vehicle detection from rgb and lidar data.</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Early Fusion</a:t>
            </a:r>
            <a:endParaRPr lang="x-none" altLang="en-US"/>
          </a:p>
        </p:txBody>
      </p:sp>
      <p:pic>
        <p:nvPicPr>
          <p:cNvPr id="4" name="Content Placeholder 3" descr="Mvx-net"/>
          <p:cNvPicPr>
            <a:picLocks noChangeAspect="1"/>
          </p:cNvPicPr>
          <p:nvPr>
            <p:ph idx="1"/>
          </p:nvPr>
        </p:nvPicPr>
        <p:blipFill>
          <a:blip r:embed="rId1"/>
          <a:stretch>
            <a:fillRect/>
          </a:stretch>
        </p:blipFill>
        <p:spPr>
          <a:xfrm>
            <a:off x="1485265" y="1825625"/>
            <a:ext cx="8839835" cy="4351655"/>
          </a:xfrm>
          <a:prstGeom prst="rect">
            <a:avLst/>
          </a:prstGeom>
        </p:spPr>
      </p:pic>
      <p:sp>
        <p:nvSpPr>
          <p:cNvPr id="5" name="Text Box 4"/>
          <p:cNvSpPr txBox="1"/>
          <p:nvPr/>
        </p:nvSpPr>
        <p:spPr>
          <a:xfrm>
            <a:off x="647700" y="1180465"/>
            <a:ext cx="9678035" cy="368300"/>
          </a:xfrm>
          <a:prstGeom prst="rect">
            <a:avLst/>
          </a:prstGeom>
          <a:noFill/>
        </p:spPr>
        <p:txBody>
          <a:bodyPr wrap="square" rtlCol="0" anchor="t">
            <a:spAutoFit/>
          </a:bodyPr>
          <a:p>
            <a:r>
              <a:rPr lang="en-US"/>
              <a:t>* Mvx-net(2019): Multimodal voxelnet for 3d object detection.</a:t>
            </a: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2479</Words>
  <Application>WPS Presentation</Application>
  <PresentationFormat>宽屏</PresentationFormat>
  <Paragraphs>107</Paragraphs>
  <Slides>21</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21</vt:i4>
      </vt:variant>
    </vt:vector>
  </HeadingPairs>
  <TitlesOfParts>
    <vt:vector size="32" baseType="lpstr">
      <vt:lpstr>Arial</vt:lpstr>
      <vt:lpstr>宋体</vt:lpstr>
      <vt:lpstr>Wingdings</vt:lpstr>
      <vt:lpstr>Liberation Sans</vt:lpstr>
      <vt:lpstr>Arial Black</vt:lpstr>
      <vt:lpstr>微软雅黑</vt:lpstr>
      <vt:lpstr>文泉驿微米黑</vt:lpstr>
      <vt:lpstr>宋体</vt:lpstr>
      <vt:lpstr>Arial Unicode MS</vt:lpstr>
      <vt:lpstr>Material Icons</vt:lpstr>
      <vt:lpstr>Office Theme</vt:lpstr>
      <vt:lpstr>Multimodal Fusion perception in self-driving</vt:lpstr>
      <vt:lpstr>Why Multimodal?</vt:lpstr>
      <vt:lpstr>Representation</vt:lpstr>
      <vt:lpstr>Representation</vt:lpstr>
      <vt:lpstr>Methods</vt:lpstr>
      <vt:lpstr>PowerPoint 演示文稿</vt:lpstr>
      <vt:lpstr>Early Fusion</vt:lpstr>
      <vt:lpstr>Early Fusion</vt:lpstr>
      <vt:lpstr>Early Fusion</vt:lpstr>
      <vt:lpstr>Early Fusion</vt:lpstr>
      <vt:lpstr>PowerPoint 演示文稿</vt:lpstr>
      <vt:lpstr>Deep Fusion</vt:lpstr>
      <vt:lpstr>Deep Fusion</vt:lpstr>
      <vt:lpstr>Deep Fusion</vt:lpstr>
      <vt:lpstr>PowerPoint 演示文稿</vt:lpstr>
      <vt:lpstr>Deep Fusion</vt:lpstr>
      <vt:lpstr>PowerPoint 演示文稿</vt:lpstr>
      <vt:lpstr>Late Fusion</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catchip</dc:creator>
  <cp:lastModifiedBy>catchip</cp:lastModifiedBy>
  <cp:revision>101</cp:revision>
  <dcterms:created xsi:type="dcterms:W3CDTF">2022-08-13T07:23:56Z</dcterms:created>
  <dcterms:modified xsi:type="dcterms:W3CDTF">2022-08-13T07:23:56Z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1033-11.1.0.11664</vt:lpwstr>
  </property>
  <property fmtid="{D5CDD505-2E9C-101B-9397-08002B2CF9AE}" pid="3" name="ICV">
    <vt:lpwstr/>
  </property>
</Properties>
</file>

<file path=docProps/thumbnail.jpeg>
</file>